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sldIdLst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DEBA45-2687-E146-8B3C-8B44C13327D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A23B5-A835-3F47-B790-B75B9B564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94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A23B5-A835-3F47-B790-B75B9B5646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96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835BC-911E-C8FB-35EB-06B485489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8AB1A6-5DA5-563B-0D61-DC696E971D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B7661-C625-869A-BE14-5B4DA235D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AAB05-FFEC-DD7C-A08A-7668A16C1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CF95A-3482-E7CC-EC97-A6EACF4F0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661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D7628-1D14-DAF5-59C2-E06C8FB01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406F91-CDD2-5F34-64F6-A57121C98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32CFC-E767-5C79-4D03-03F600216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6A443-F668-B66B-70DD-385399AC6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C70AD-E492-7657-88C8-8B203521D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73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8BCD99-DFD3-9858-7A3D-B5AED0EEAE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718CCE-F704-BBC4-54A7-1797417463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4B003-6D2B-5978-ECAE-0FA662E5D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63329-71DB-E85D-3B43-AD1FF8616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CE8C2-01D6-7BAF-876C-C3B54CEC0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35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ED930-6D65-6E5D-25A6-E4C5F8271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7D22B-DD38-8CF7-B92F-68A2792BF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09CD1-DA5B-DE8C-0E38-0795A424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B1679-F04C-82C5-B3B7-013424D4A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4C90C-61F5-96CE-850B-871BF450D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602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42D5B-8CBA-40D6-45CE-580F6AF7F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15588-8D78-3D37-4B5D-6B3B67560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B5A93-2E2F-7841-D1A6-201702311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19C5B-D757-B36B-C4D3-410364B57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57572-0284-BDB9-6097-B31223861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489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1BE30-F9F8-50E3-74EB-A60F33549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424F2-7E05-F22F-FDA4-EF58044EA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798CA0-5E3B-4EF5-D057-EF345C408A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9CC0F2-D47F-48CB-C780-392FDB980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4CDC06-141B-5CF4-0BB3-227A0120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DE999-959E-594D-CF85-684E5BE2F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12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020CE-B10C-9751-EB3E-8C0758FD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3F644-7762-B5A2-4D12-3E6CC0F2B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8A88CF-93AF-24F7-D503-22380AC86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DEEDA-6F2C-DB8D-562E-08D019DC09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B635C9-AA5A-7BED-6A88-42AF1AA8E8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63832B-0005-430D-C345-A4B2E25C2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761B0A-1A53-3282-7FBD-C19A9A4A4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B70A5-86CE-20B2-A7C4-95EF0C92B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99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21B88-761F-8BEC-728F-3C65B6338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C115D8-D705-0AA1-07C1-7E514836E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513D1C-90F5-773D-D406-0344E29E8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DC4672-B996-19C4-DA59-57346CF13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946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D17CE9-ECCA-F43B-A611-E50C3762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B4D8D5-5F74-E098-AA95-2C80500AC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1140E-209C-914F-CC23-C5CC04432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978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EF0F6-1BE7-396B-C472-FC9AC380E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27648-F3D8-5B34-B87C-3D835E6F9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504310-6742-1A2B-F37F-ADE4454159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0E23AF-E49C-0620-9FAD-2C428C33C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181497-C688-3628-57A2-95EF8A868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3FE41-51A4-E12F-E042-C329C54D7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52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C8513-FD02-6BBD-7519-E262BC955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27A685-5147-3712-3365-DB718AAF9E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FF6BF3-CFAE-2490-991D-404394B25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D9110C-EC64-33E7-81D2-FEF64E89D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4F8E8-1912-5200-C6AD-6C1A57F1C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09B3B0-A86D-A218-635D-B9A9DE013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36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F3DED0-E3B5-FD20-DFF7-0F11EE0D0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DDB9F4-469B-5D75-15D1-C3DFE5AAE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43685-2B0F-F494-7C26-865C9EC571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70105-EAEC-CB4A-92B2-973DD7B7AB9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56F23-557B-5717-E1F2-BD8FE72A4B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CACB7-B6AA-5CDE-B11B-30A4384BC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5E8B3-D360-6741-AD96-B71947F72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354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B97CF74-16A6-BEEC-3ADD-C7DA772B9F81}"/>
              </a:ext>
            </a:extLst>
          </p:cNvPr>
          <p:cNvSpPr/>
          <p:nvPr/>
        </p:nvSpPr>
        <p:spPr>
          <a:xfrm>
            <a:off x="200722" y="248156"/>
            <a:ext cx="11790556" cy="64425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BC4C72D-D895-8AF1-5E91-21DE2233DA1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16260" y="4927064"/>
            <a:ext cx="1835624" cy="75249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More expensive than alternative energy drinks.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9E5B057-CE02-58EB-7FC4-8E78C23671D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46229" y="4924174"/>
            <a:ext cx="1835624" cy="7524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Increase in cost is worth it since it is a healthier option.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48307C1-9277-C1B2-1E8B-61FADAE7AA9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197728" y="4938245"/>
            <a:ext cx="1835624" cy="7524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Natural Energy could offer a first-time buying discount to make it more appealing for new people to try.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1D4890-D2EA-D2F6-69F3-AE8B06E815A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141957" y="4938246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An email with a discount code for making a follow up purchase could get Eva to become a loyal customer.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49C1C4C-9027-422E-97B7-2C5C3F6A74D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086186" y="4938247"/>
            <a:ext cx="1835624" cy="7524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Many customers are loyal to their preferred energy drink brand so when telling friends that Natural Energy is hers, they may push back that theirs is better.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3605FF57-B75B-24F0-432C-03A2E9B6AA48}"/>
              </a:ext>
            </a:extLst>
          </p:cNvPr>
          <p:cNvSpPr/>
          <p:nvPr/>
        </p:nvSpPr>
        <p:spPr>
          <a:xfrm>
            <a:off x="4305414" y="1595273"/>
            <a:ext cx="311758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dirty="0"/>
              <a:t>Stock up purchase at grocery store</a:t>
            </a:r>
            <a:endParaRPr lang="en-US" sz="16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EF17F34-8439-ED26-1C22-FF155DA51925}"/>
              </a:ext>
            </a:extLst>
          </p:cNvPr>
          <p:cNvGrpSpPr/>
          <p:nvPr/>
        </p:nvGrpSpPr>
        <p:grpSpPr>
          <a:xfrm>
            <a:off x="318656" y="551401"/>
            <a:ext cx="11613502" cy="5806128"/>
            <a:chOff x="318656" y="551401"/>
            <a:chExt cx="11613502" cy="580612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C542894-5786-075D-2501-43F1810A221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42676" y="551401"/>
              <a:ext cx="5027388" cy="64633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US" b="1" dirty="0">
                  <a:solidFill>
                    <a:schemeClr val="accent2"/>
                  </a:solidFill>
                </a:rPr>
                <a:t>Persona: </a:t>
              </a:r>
              <a:r>
                <a:rPr lang="en-US" sz="1800" b="1" i="1" dirty="0"/>
                <a:t>Eva, </a:t>
              </a:r>
              <a:r>
                <a:rPr lang="en-US" sz="1800" b="1" i="1"/>
                <a:t>Age </a:t>
              </a:r>
              <a:r>
                <a:rPr lang="en-US" b="1" i="1"/>
                <a:t>31</a:t>
              </a:r>
              <a:r>
                <a:rPr lang="en-US" sz="1800" b="1" i="1"/>
                <a:t>, </a:t>
              </a:r>
              <a:r>
                <a:rPr lang="en-US" sz="1800" b="1" i="1" dirty="0"/>
                <a:t>Fitness Enthusiast</a:t>
              </a:r>
            </a:p>
            <a:p>
              <a:endParaRPr lang="en-US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72B7249-C255-0644-7223-85C6287ED76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680904" y="1981566"/>
              <a:ext cx="13309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75000"/>
                    </a:schemeClr>
                  </a:solidFill>
                </a:rPr>
                <a:t>Awareness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F26D2C0-40FA-92F4-B6D6-76FD1996677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539226" y="1981566"/>
              <a:ext cx="153073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75000"/>
                    </a:schemeClr>
                  </a:solidFill>
                </a:rPr>
                <a:t>Consideration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0042B3A-326F-68E1-C8E6-76CC127FB57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582447" y="1962929"/>
              <a:ext cx="9550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75000"/>
                    </a:schemeClr>
                  </a:solidFill>
                </a:rPr>
                <a:t>Convert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8B141F4-6F87-88BA-75FF-F4203D491B9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707193" y="1954184"/>
              <a:ext cx="10267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75000"/>
                    </a:schemeClr>
                  </a:solidFill>
                </a:rPr>
                <a:t>Loyalty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8511B44-D99D-7CB8-443F-54DE302201E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401419" y="1936142"/>
              <a:ext cx="153073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75000"/>
                    </a:schemeClr>
                  </a:solidFill>
                </a:rPr>
                <a:t>Advocacy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1DF710-DF1C-12DA-7FF6-1A7AB704391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20240" y="2464742"/>
              <a:ext cx="18356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Customer activities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8900980-F4AB-BAB3-1DB2-5219422E2DC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20240" y="3340255"/>
              <a:ext cx="153073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Customer goals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2D5004B-5B07-0343-65F2-9DC71472C83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18656" y="4246073"/>
              <a:ext cx="153073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Touchpoints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599A4BB-14BD-F7C6-5485-9D12ACA1A6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18656" y="5121586"/>
              <a:ext cx="153073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Pain Points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EAF9F53-E2C5-5640-A7BF-AB8659B57E8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18656" y="6018975"/>
              <a:ext cx="153073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Business goals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E141F8C0-8EB1-0B01-6FCF-E47F72BBDC9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16260" y="873981"/>
              <a:ext cx="8902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solidFill>
                    <a:schemeClr val="accent2"/>
                  </a:solidFill>
                </a:rPr>
                <a:t>Customer Journey Map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1830BD9A-5D9A-6A55-8AE3-511705E3B85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277850" y="1554689"/>
              <a:ext cx="19825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2"/>
                  </a:solidFill>
                </a:rPr>
                <a:t>Purchase occasion:</a:t>
              </a:r>
            </a:p>
          </p:txBody>
        </p:sp>
      </p:grpSp>
      <p:pic>
        <p:nvPicPr>
          <p:cNvPr id="46" name="Picture 45" descr="Image of a woman in athletic wear outside with trees in the background. The woman is holding a yoga mat in one hand and a plastic water bottle in the other hand with a backpack on her shoulder.">
            <a:extLst>
              <a:ext uri="{FF2B5EF4-FFF2-40B4-BE49-F238E27FC236}">
                <a16:creationId xmlns:a16="http://schemas.microsoft.com/office/drawing/2014/main" id="{E45DDE49-B3F0-AC42-E4CD-BDC0C30CB8B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l="-6362" t="-6363" r="14470"/>
          <a:stretch/>
        </p:blipFill>
        <p:spPr>
          <a:xfrm>
            <a:off x="236282" y="555478"/>
            <a:ext cx="2002051" cy="1544533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13421AD0-8FAD-3144-B04F-76254A2A394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16260" y="3121359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Keeping active and healthy.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Completing her master’s degree.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49A4890-02E6-3B04-1FB9-AF9BAE47C0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69816" y="2295021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Provides the energy boost Eva needs.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1509704-F6A9-887F-D214-BE8782EDBA5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04494" y="2277378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Eva could be converted by trying the drink at a concert that Natural Energy sponsors.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705A4E7-2007-9BAA-4AC4-08C1B23D8E1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156313" y="2269247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Eva seeing an improved performance during her activities due to energy from Natural Energy could make her a loyal customer.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2E39DA1-A3C5-D35A-8DF6-C909B07B6F2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16260" y="5870562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Expand her career.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A8B98BF-62C1-0EC6-B835-1885217313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74525" y="5857349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Getting an energy boost can help her complete her master’s degree and help expand her career.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3EB5F9C-81D1-4E17-3801-8FB9C5DC1C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04494" y="5870562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Eva could see an ad where a successful businesswomen is drinking Natural Energy instead of coffee.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A658739-5376-229B-BA3C-4E1B3434EC0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141957" y="5857348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An ad talking about how Natural Energy is the perfect drink for a mid workday pick me up could get Eva to become a loyal customer.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854BE56-6013-704A-CBA2-A11AC3F876C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066617" y="5828512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If Eva is drinking Natural Energy instead of coffee, then her coworkers may ask her about it, and she can advocate for it. 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D14C744-E703-F9D3-787C-DF7D21F8E6D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16260" y="4039104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Seeing a peer drink one.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Social media.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Seeing in the store.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D5F2BC7-03A7-ECB3-4D94-9D566781A1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14674" y="2277379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Needs an energy boost when hiking, bicycling, doing yoga, or studying.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C656980-122A-F721-F0F6-A1FB9497539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60376" y="3133286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Being healthier than alternative energy drinks aligns with Eva’s goal of staying healthy.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7F9ED5A-E274-C739-5828-97BAB3A9C7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69816" y="4014699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The brand name saying its natural show its healthier.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Advertisements talk about how it uses natural ingredients.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226C7F0-91BF-A273-5D1C-EE836FFBA1A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04494" y="4039103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Eva could be converted by receiving a free sample while shopping at her grocery store.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2F374D2-68B6-0DCC-C4CC-B40EC12F35B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04494" y="3146926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Being one of the few if not the only energy drink that promotes being healthy can convert Eva to a loyal customer.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B726B2F-D805-AF91-60CE-918C80A49FC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160782" y="4014698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Follow up email marketing or targeted advertising could get Eva to want to make another purchase.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217303F-A4B1-66A0-BD44-2F529C9C8AE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156313" y="3154606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If Eva does well on a test after studying while drinking a Natural Energy could get her to be a loyal customer.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94E2AE2-DBDD-9BFA-3AB8-7BB6E50471A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092728" y="4008387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If Eva sees Natural Energy on the menu at a concert, she may recommend it to her friends as a good energy boost.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6D314C1-BBA1-9EB8-9246-A815A752F8E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086186" y="3133285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If other students, see Eva drinking a Natural Energy during class then they may ask her about the drink.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422BF17-067A-6757-9837-170EE42195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092728" y="2277378"/>
            <a:ext cx="1835624" cy="7524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Eva could become an advocate by drinking Natural Energy while she is doing her activities like yoga and others may ask her about it.</a:t>
            </a:r>
          </a:p>
        </p:txBody>
      </p:sp>
    </p:spTree>
    <p:extLst>
      <p:ext uri="{BB962C8B-B14F-4D97-AF65-F5344CB8AC3E}">
        <p14:creationId xmlns:p14="http://schemas.microsoft.com/office/powerpoint/2010/main" val="1143603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50FEBECD4507C4B85EF7F73587C2E60" ma:contentTypeVersion="3" ma:contentTypeDescription="Create a new document." ma:contentTypeScope="" ma:versionID="b64c3bc42e4a7b0b3a682db4d075ae47">
  <xsd:schema xmlns:xsd="http://www.w3.org/2001/XMLSchema" xmlns:xs="http://www.w3.org/2001/XMLSchema" xmlns:p="http://schemas.microsoft.com/office/2006/metadata/properties" xmlns:ns3="4632ff4f-2782-457a-ac31-126bd835bc1e" targetNamespace="http://schemas.microsoft.com/office/2006/metadata/properties" ma:root="true" ma:fieldsID="5d60bd78336cbb2a725ff793e224861e" ns3:_="">
    <xsd:import namespace="4632ff4f-2782-457a-ac31-126bd835bc1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32ff4f-2782-457a-ac31-126bd835bc1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F6C9AE-A54D-4246-990B-5BBFEB34A54F}">
  <ds:schemaRefs>
    <ds:schemaRef ds:uri="http://purl.org/dc/dcmitype/"/>
    <ds:schemaRef ds:uri="http://purl.org/dc/elements/1.1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4632ff4f-2782-457a-ac31-126bd835bc1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9D6790A-ACB9-47B4-945F-6EB0747366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2EAAF4B-C429-469F-987B-0F4D352872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32ff4f-2782-457a-ac31-126bd835bc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482</Words>
  <Application>Microsoft Office PowerPoint</Application>
  <PresentationFormat>Widescreen</PresentationFormat>
  <Paragraphs>44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Jose Mendoza</dc:creator>
  <cp:lastModifiedBy>Andrew Scott-Jester</cp:lastModifiedBy>
  <cp:revision>20</cp:revision>
  <dcterms:created xsi:type="dcterms:W3CDTF">2022-07-07T13:27:08Z</dcterms:created>
  <dcterms:modified xsi:type="dcterms:W3CDTF">2023-08-06T04:51:50Z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0x010100050FEBECD4507C4B85EF7F73587C2E60</vt:lpwstr>
  </property>
  <property fmtid="{D5CDD505-2E9C-101B-9397-08002B2CF9AE}" pid="3" name="MediaServiceImageTags">
    <vt:lpwstr/>
  </property>
</Properties>
</file>

<file path=docProps/thumbnail.jpeg>
</file>